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  <p:sldMasterId id="2147484065" r:id="rId2"/>
    <p:sldMasterId id="2147484017" r:id="rId3"/>
    <p:sldMasterId id="2147484029" r:id="rId4"/>
    <p:sldMasterId id="2147484041" r:id="rId5"/>
    <p:sldMasterId id="2147484053" r:id="rId6"/>
    <p:sldMasterId id="2147484092" r:id="rId7"/>
    <p:sldMasterId id="2147484079" r:id="rId8"/>
    <p:sldMasterId id="2147484105" r:id="rId9"/>
  </p:sldMasterIdLst>
  <p:notesMasterIdLst>
    <p:notesMasterId r:id="rId56"/>
  </p:notesMasterIdLst>
  <p:handoutMasterIdLst>
    <p:handoutMasterId r:id="rId57"/>
  </p:handoutMasterIdLst>
  <p:sldIdLst>
    <p:sldId id="256" r:id="rId10"/>
    <p:sldId id="257" r:id="rId11"/>
    <p:sldId id="285" r:id="rId12"/>
    <p:sldId id="275" r:id="rId13"/>
    <p:sldId id="278" r:id="rId14"/>
    <p:sldId id="279" r:id="rId15"/>
    <p:sldId id="280" r:id="rId16"/>
    <p:sldId id="281" r:id="rId17"/>
    <p:sldId id="282" r:id="rId18"/>
    <p:sldId id="258" r:id="rId19"/>
    <p:sldId id="25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4" r:id="rId31"/>
    <p:sldId id="305" r:id="rId32"/>
    <p:sldId id="306" r:id="rId33"/>
    <p:sldId id="307" r:id="rId34"/>
    <p:sldId id="308" r:id="rId35"/>
    <p:sldId id="310" r:id="rId36"/>
    <p:sldId id="261" r:id="rId37"/>
    <p:sldId id="262" r:id="rId38"/>
    <p:sldId id="263" r:id="rId39"/>
    <p:sldId id="264" r:id="rId40"/>
    <p:sldId id="271" r:id="rId41"/>
    <p:sldId id="272" r:id="rId42"/>
    <p:sldId id="273" r:id="rId43"/>
    <p:sldId id="274" r:id="rId44"/>
    <p:sldId id="286" r:id="rId45"/>
    <p:sldId id="287" r:id="rId46"/>
    <p:sldId id="288" r:id="rId47"/>
    <p:sldId id="316" r:id="rId48"/>
    <p:sldId id="289" r:id="rId49"/>
    <p:sldId id="290" r:id="rId50"/>
    <p:sldId id="311" r:id="rId51"/>
    <p:sldId id="314" r:id="rId52"/>
    <p:sldId id="313" r:id="rId53"/>
    <p:sldId id="312" r:id="rId54"/>
    <p:sldId id="315" r:id="rId5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EC5"/>
    <a:srgbClr val="0285CA"/>
    <a:srgbClr val="A2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543"/>
    <p:restoredTop sz="94639"/>
  </p:normalViewPr>
  <p:slideViewPr>
    <p:cSldViewPr snapToGrid="0" snapToObjects="1">
      <p:cViewPr varScale="1">
        <p:scale>
          <a:sx n="80" d="100"/>
          <a:sy n="80" d="100"/>
        </p:scale>
        <p:origin x="192" y="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1EB823-C92B-D140-98B8-29A37D584255}" type="datetimeFigureOut">
              <a:rPr lang="en-US"/>
              <a:pPr>
                <a:defRPr/>
              </a:pPr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6329E11-E646-1145-B302-5A6817429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42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07246BC-C2DD-9848-AF89-DAED6AA4F17E}" type="datetimeFigureOut">
              <a:rPr lang="en-US"/>
              <a:pPr>
                <a:defRPr/>
              </a:pPr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1F028C-EB1C-784B-B18F-C3EC73BE2D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61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CF2345-16A7-AA4B-A052-81A4FDCEA330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99F3A-85C8-1941-BDE4-590FA524584D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34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94EDD7-4DAA-AF4B-84D4-D3EF06EB5C63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35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F1256-43EE-9C4B-9382-9937E35EADD5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37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By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Sewaqu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 - Own work, Public Domain, https://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commons.wikimedia.org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/w/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index.php?curid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=11967659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F1256-43EE-9C4B-9382-9937E35EADD5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38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40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Thanks to GC Yuan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Tahoma" charset="0"/>
              </a:rPr>
              <a:t>Thanks to Martin Law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42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88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43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7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44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4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ACCE9-DD90-0E49-AA85-534F672AB9A1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10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240" y="8685068"/>
            <a:ext cx="2972360" cy="4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4039930" indent="-33629639"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205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30874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64116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/>
            <a:fld id="{2EC4C8FD-53EC-C84C-8384-97CF3497D048}" type="slidenum">
              <a:rPr lang="en-US"/>
              <a:pPr eaLnBrk="1"/>
              <a:t>46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A74BD-70F9-FB4B-AAE1-C8083D14E66E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11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9C4764-2362-9946-98FF-F7D258971A9B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23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30300" y="674688"/>
            <a:ext cx="4597400" cy="344805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227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3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5D9BE-34EA-F24E-B149-D2504E810824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24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30300" y="674688"/>
            <a:ext cx="4597400" cy="3448050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227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158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DC7F1-6F12-734C-BAF7-5421ED69B2C7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27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004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D4AC7-072D-7040-A84B-C7050DBC2C5C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30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30300" y="674688"/>
            <a:ext cx="4597400" cy="3448050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227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804CEB-585A-0C4D-B1B9-F14CF6E72641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31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74688"/>
            <a:ext cx="4597400" cy="3448050"/>
          </a:xfrm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227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FB64C-BB3B-5B4B-870C-2A7363DF73D2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33</a:t>
            </a:fld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1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8375350-D359-2142-AEFE-7110B197437F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95F-1B48-AE42-B87A-5761DBB2C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134778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427" y="1030653"/>
            <a:ext cx="6812644" cy="2569798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7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52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1586" y="1600200"/>
            <a:ext cx="837565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4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1585" y="1600200"/>
            <a:ext cx="4090438" cy="4849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4736062" y="1600200"/>
            <a:ext cx="4090438" cy="4849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6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1586" y="1600201"/>
            <a:ext cx="8374914" cy="431437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055" y="6061303"/>
            <a:ext cx="4129088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696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72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04988" y="0"/>
            <a:ext cx="733901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0"/>
            <a:ext cx="1411288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2" y="1030653"/>
            <a:ext cx="6667501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142" y="3886200"/>
            <a:ext cx="3528787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62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8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DEE7FFC-62C1-D440-BA94-9EE7DB2939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5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41DED69-FE3A-3746-A2D8-463CF2B415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7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FA9192A-7635-364E-B068-BBB43D8F3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05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FCA0C948-761B-A04F-B83F-02B16FA75E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87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91F0255-41CA-4649-B0DE-041D0E665D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0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67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95910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545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7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8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30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AE61EFE-5764-CA46-ACE5-B5174F246A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0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741AF06-AA58-6A43-9D6D-74A2C46C32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76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B26D47E-8024-6E40-AE6F-E3DA1FC226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4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091CDFF-6364-BB41-B59C-98E2A9619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03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8A1510E-3B70-6B4A-9CCC-04FD4E881B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9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85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13417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2258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67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79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34988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84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0B33097-3499-2541-BC1B-E18A81E3C0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9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6E0EFE2-83E2-3E4E-8EF7-29EAB7654C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3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3ACE174-E37F-9F4E-9207-ABFD3CB08D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48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9290191-6571-6E49-B00D-C11D369ADF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516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DF66938-A739-7440-BE36-7B920DCB15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58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708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1927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1828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271838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72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0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8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255F25B-22FF-0644-AA35-FD2D1679A2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4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4FE7AD-0462-894E-9140-7BC05A9095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337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EA5D009-55CD-1740-9488-625420A74D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688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6DDB694-5E48-F24F-8B77-83A52F52F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984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BCB1CC8-BB1B-D84C-BB40-271F3EC2D9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804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30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626100" y="914400"/>
            <a:ext cx="3200400" cy="51736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58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0118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91162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3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634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98475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2576C2C-0F02-594A-810B-84E94FEC1D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9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139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1D9E62B-170E-C544-9A3D-7A0F41E20C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04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6953E89-F0A7-EF43-832C-AA1C26E1B1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C15E935-4F77-3D4E-94CE-3FDCABD5A9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381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8975" y="6022975"/>
            <a:ext cx="8455025" cy="835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551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2438" y="0"/>
            <a:ext cx="4992687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02992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chemeClr val="tx1"/>
          </a:solidFill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867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271838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75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297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480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388" y="1600200"/>
            <a:ext cx="788511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441DB5E0-9714-FC40-8672-90B800A406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3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26865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1E2BA6A-A6E6-054E-8A88-35CBB143E6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905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34E9D8-D8E3-2A44-8D60-E8AD065F5A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380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495A02A-D56B-3244-87BB-43E42B18EF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819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8975" y="6022975"/>
            <a:ext cx="8455025" cy="835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543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2913" y="0"/>
            <a:ext cx="499268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  <a:noFill/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50495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3674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384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003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0"/>
            <a:ext cx="549116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195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1D69625-C3DC-3943-87F2-987300A0B8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34381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0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0050865-5FC7-6948-A98C-9B6ACC079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811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0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F523E71-5EC4-1548-8119-D1336EDC55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940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0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167DB18-8D8D-2A45-828E-1686F35B5C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818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456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8415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63752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330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638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36269-B48F-E841-90DA-6E44FC489E2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576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283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0"/>
            <a:ext cx="3195638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2838" y="0"/>
            <a:ext cx="5487987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7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6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5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6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6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theme" Target="../theme/theme7.xm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theme" Target="../theme/theme8.xml"/><Relationship Id="rId12" Type="http://schemas.openxmlformats.org/officeDocument/2006/relationships/image" Target="../media/image7.png"/><Relationship Id="rId13" Type="http://schemas.openxmlformats.org/officeDocument/2006/relationships/image" Target="../media/image10.png"/><Relationship Id="rId14" Type="http://schemas.openxmlformats.org/officeDocument/2006/relationships/image" Target="../media/image9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47BCE61-28A7-914D-8ED0-985F0AD972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14" descr="FooterTex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bugs-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0850" y="274638"/>
            <a:ext cx="83756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0850" y="1600200"/>
            <a:ext cx="8375650" cy="484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00" r:id="rId2"/>
    <p:sldLayoutId id="2147484201" r:id="rId3"/>
    <p:sldLayoutId id="2147484202" r:id="rId4"/>
    <p:sldLayoutId id="2147484203" r:id="rId5"/>
    <p:sldLayoutId id="214748421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8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9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F904D7D-BDF6-754E-B6E0-82416539C7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F363167A-F515-AC43-8006-4DB7DA83FE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3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C025592-2E5C-6840-8BAE-2AE66ADA73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7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6AEE6F7-0DAD-F447-8375-1C3FFA05BE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1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816A283-28D7-7F48-AD0E-0556C79B7F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498475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177" name="Picture 21" descr="FooterText_whi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2" descr="bugs-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6172200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B2D5EB66-7CD4-C54D-ABEC-0A2DFDAE7C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201" name="Picture 21" descr="FooterText_whi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 descr="bugs-0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6172200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941388" y="274638"/>
            <a:ext cx="7885112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1388" y="1600200"/>
            <a:ext cx="7885112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333F4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BADB7AD-AA84-F74E-94AD-33B55E4A93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8619" y="6588919"/>
            <a:ext cx="539750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3" name="Picture 14" descr="FooterTex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6407150"/>
            <a:ext cx="2082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bugs-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9025"/>
            <a:ext cx="9604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88" indent="-344488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88" indent="-342900" algn="l" defTabSz="457200" rtl="0" fontAlgn="base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88" indent="-228600" algn="l" defTabSz="457200" rtl="0" fontAlgn="base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75" indent="-230188" algn="l" defTabSz="457200" rtl="0" fontAlgn="base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eff.chuang@jax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6.emf"/><Relationship Id="rId8" Type="http://schemas.openxmlformats.org/officeDocument/2006/relationships/image" Target="../media/image30.jpeg"/><Relationship Id="rId9" Type="http://schemas.openxmlformats.org/officeDocument/2006/relationships/oleObject" Target="../embeddings/oleObject3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3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5.xml"/><Relationship Id="rId10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6"/>
          <p:cNvSpPr>
            <a:spLocks noGrp="1"/>
          </p:cNvSpPr>
          <p:nvPr>
            <p:ph type="ctrTitle"/>
          </p:nvPr>
        </p:nvSpPr>
        <p:spPr>
          <a:xfrm>
            <a:off x="749300" y="1030288"/>
            <a:ext cx="5038725" cy="257016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Essential Probability and Statistics for </a:t>
            </a:r>
            <a:r>
              <a:rPr lang="en-US" dirty="0" smtClean="0">
                <a:latin typeface="Arial" charset="0"/>
              </a:rPr>
              <a:t>Big </a:t>
            </a:r>
            <a:r>
              <a:rPr lang="en-US" dirty="0" smtClean="0">
                <a:latin typeface="Arial" charset="0"/>
              </a:rPr>
              <a:t>Data</a:t>
            </a:r>
            <a:endParaRPr lang="en-US" sz="4000" dirty="0">
              <a:latin typeface="Arial" charset="0"/>
            </a:endParaRPr>
          </a:p>
        </p:txBody>
      </p:sp>
      <p:sp>
        <p:nvSpPr>
          <p:cNvPr id="95234" name="Subtitle 7"/>
          <p:cNvSpPr>
            <a:spLocks noGrp="1"/>
          </p:cNvSpPr>
          <p:nvPr>
            <p:ph type="subTitle" idx="1"/>
          </p:nvPr>
        </p:nvSpPr>
        <p:spPr>
          <a:xfrm>
            <a:off x="749300" y="3886200"/>
            <a:ext cx="5038725" cy="17526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Jeff Chuang (with thanks to Joel Graber)</a:t>
            </a:r>
          </a:p>
          <a:p>
            <a:r>
              <a:rPr lang="en-US" dirty="0" smtClean="0">
                <a:latin typeface="Arial" charset="0"/>
                <a:hlinkClick r:id="rId3"/>
              </a:rPr>
              <a:t>jeff.chuang@jax.org</a:t>
            </a:r>
            <a:endParaRPr lang="en-US" dirty="0" smtClean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30" y="274638"/>
            <a:ext cx="8479070" cy="8683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Normally distributed </a:t>
            </a:r>
            <a:r>
              <a:rPr lang="en-US" dirty="0" err="1"/>
              <a:t>variates</a:t>
            </a:r>
            <a:r>
              <a:rPr lang="en-US" dirty="0"/>
              <a:t> and Z-scores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The Central Limit Theorem states that any sum of random variables, </a:t>
            </a:r>
            <a:r>
              <a:rPr lang="en-US" sz="2400" i="1" dirty="0"/>
              <a:t>regardless of their underlying distribution</a:t>
            </a:r>
            <a:r>
              <a:rPr lang="en-US" sz="2400" dirty="0"/>
              <a:t>, will tend towards a normal distribution </a:t>
            </a:r>
          </a:p>
          <a:p>
            <a:pPr eaLnBrk="1" hangingPunct="1"/>
            <a:r>
              <a:rPr lang="en-US" sz="2400" dirty="0"/>
              <a:t>A normal distribution </a:t>
            </a:r>
            <a:r>
              <a:rPr lang="en-US" dirty="0"/>
              <a:t>c</a:t>
            </a:r>
            <a:r>
              <a:rPr lang="en-US" sz="2400" dirty="0" smtClean="0"/>
              <a:t>an </a:t>
            </a:r>
            <a:r>
              <a:rPr lang="en-US" sz="2400" dirty="0"/>
              <a:t>be described by two parameters, the mean (</a:t>
            </a:r>
            <a:r>
              <a:rPr lang="en-US" sz="2400" i="1" dirty="0">
                <a:latin typeface="Symbol" charset="2"/>
                <a:sym typeface="Symbol" charset="2"/>
              </a:rPr>
              <a:t></a:t>
            </a:r>
            <a:r>
              <a:rPr lang="en-US" sz="2400" dirty="0"/>
              <a:t>) </a:t>
            </a:r>
            <a:r>
              <a:rPr lang="en-US" sz="2400" dirty="0" smtClean="0"/>
              <a:t>and </a:t>
            </a:r>
            <a:r>
              <a:rPr lang="en-US" sz="2400" dirty="0"/>
              <a:t>standard deviation (</a:t>
            </a:r>
            <a:r>
              <a:rPr lang="en-US" sz="2400" i="1" dirty="0">
                <a:latin typeface="Symbol" charset="2"/>
                <a:sym typeface="Symbol" charset="2"/>
              </a:rPr>
              <a:t></a:t>
            </a:r>
            <a:r>
              <a:rPr lang="en-US" sz="2400" dirty="0" smtClean="0"/>
              <a:t>)</a:t>
            </a:r>
            <a:endParaRPr lang="en-US" sz="2400" dirty="0"/>
          </a:p>
          <a:p>
            <a:pPr eaLnBrk="1" hangingPunct="1"/>
            <a:r>
              <a:rPr lang="en-US" sz="2400" dirty="0"/>
              <a:t>Normally distributed scores are </a:t>
            </a:r>
            <a:r>
              <a:rPr lang="en-US" sz="2400" dirty="0" smtClean="0"/>
              <a:t>converted </a:t>
            </a:r>
            <a:r>
              <a:rPr lang="en-US" sz="2400" dirty="0"/>
              <a:t>to </a:t>
            </a:r>
            <a:r>
              <a:rPr lang="en-US" sz="2400" i="1" dirty="0"/>
              <a:t>Z</a:t>
            </a:r>
            <a:r>
              <a:rPr lang="en-US" sz="2400" dirty="0"/>
              <a:t>-scores via: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81664"/>
              </p:ext>
            </p:extLst>
          </p:nvPr>
        </p:nvGraphicFramePr>
        <p:xfrm>
          <a:off x="3565358" y="4152733"/>
          <a:ext cx="16764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94" name="Equation" r:id="rId4" imgW="609600" imgH="368300" progId="Equation.3">
                  <p:embed/>
                </p:oleObj>
              </mc:Choice>
              <mc:Fallback>
                <p:oleObj name="Equation" r:id="rId4" imgW="609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358" y="4152733"/>
                        <a:ext cx="16764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1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91194" y="238692"/>
            <a:ext cx="833530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Statistical significance: </a:t>
            </a:r>
            <a:r>
              <a:rPr lang="en-US" i="1" dirty="0"/>
              <a:t>Z</a:t>
            </a:r>
            <a:r>
              <a:rPr lang="en-US" dirty="0"/>
              <a:t>-scores and cumulative standard normal distributions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A </a:t>
            </a:r>
            <a:r>
              <a:rPr lang="en-US" i="1"/>
              <a:t>Z</a:t>
            </a:r>
            <a:r>
              <a:rPr lang="en-US"/>
              <a:t>-score tests against the null hypothesis that a measurement arises as random fluctuation of a normally distributed variable</a:t>
            </a:r>
          </a:p>
          <a:p>
            <a:pPr eaLnBrk="1" hangingPunct="1"/>
            <a:r>
              <a:rPr lang="en-US"/>
              <a:t>Probability is determined from the area under the standard normal curve</a:t>
            </a:r>
          </a:p>
        </p:txBody>
      </p:sp>
      <p:pic>
        <p:nvPicPr>
          <p:cNvPr id="167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85344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50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4" y="-1"/>
            <a:ext cx="8130900" cy="60925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2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Summary variables </a:t>
            </a:r>
            <a:r>
              <a:rPr lang="en-US" dirty="0" smtClean="0"/>
              <a:t>may </a:t>
            </a:r>
            <a:r>
              <a:rPr lang="en-US" dirty="0" smtClean="0"/>
              <a:t>not accurately reflect the distribution</a:t>
            </a:r>
          </a:p>
          <a:p>
            <a:r>
              <a:rPr lang="en-US" dirty="0" smtClean="0"/>
              <a:t>Biological systems are frequently </a:t>
            </a:r>
            <a:r>
              <a:rPr lang="en-US" dirty="0" smtClean="0"/>
              <a:t>noisy-- </a:t>
            </a:r>
            <a:r>
              <a:rPr lang="en-US" dirty="0" smtClean="0"/>
              <a:t>be wary of </a:t>
            </a:r>
            <a:r>
              <a:rPr lang="en-US" dirty="0" smtClean="0"/>
              <a:t>outliers and their impact on </a:t>
            </a:r>
            <a:r>
              <a:rPr lang="en-US" dirty="0" smtClean="0"/>
              <a:t>summary statistics</a:t>
            </a:r>
          </a:p>
          <a:p>
            <a:r>
              <a:rPr lang="en-US" dirty="0" smtClean="0"/>
              <a:t>Mean and </a:t>
            </a:r>
            <a:r>
              <a:rPr lang="en-US" dirty="0" smtClean="0"/>
              <a:t>variance are interpretable </a:t>
            </a:r>
            <a:r>
              <a:rPr lang="en-US" dirty="0" smtClean="0"/>
              <a:t>only if your data can be reasonably fit to a normal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3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2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240" b="999"/>
          <a:stretch/>
        </p:blipFill>
        <p:spPr>
          <a:xfrm>
            <a:off x="538428" y="395395"/>
            <a:ext cx="8498331" cy="58110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6" y="0"/>
            <a:ext cx="8239634" cy="61740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3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9" y="-4572"/>
            <a:ext cx="8219269" cy="61587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8" y="274638"/>
            <a:ext cx="7509986" cy="54822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8096" y="5804485"/>
            <a:ext cx="8148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blog.cloudera.com</a:t>
            </a:r>
            <a:r>
              <a:rPr lang="en-US" sz="1400" dirty="0"/>
              <a:t>/blog/2015/12/common-probability-distributions-the-data-scientists-crib-sheet/</a:t>
            </a:r>
          </a:p>
        </p:txBody>
      </p:sp>
    </p:spTree>
    <p:extLst>
      <p:ext uri="{BB962C8B-B14F-4D97-AF65-F5344CB8AC3E}">
        <p14:creationId xmlns:p14="http://schemas.microsoft.com/office/powerpoint/2010/main" val="154809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these distributions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We are frequently testing questions like: </a:t>
            </a:r>
          </a:p>
          <a:p>
            <a:pPr lvl="1"/>
            <a:r>
              <a:rPr lang="en-US" dirty="0" smtClean="0"/>
              <a:t>Are these genes differentially expressed?</a:t>
            </a:r>
          </a:p>
          <a:p>
            <a:r>
              <a:rPr lang="en-US" dirty="0" smtClean="0"/>
              <a:t>Alternatively stated: </a:t>
            </a:r>
            <a:endParaRPr lang="en-US" dirty="0" smtClean="0"/>
          </a:p>
          <a:p>
            <a:pPr lvl="1"/>
            <a:r>
              <a:rPr lang="en-US" dirty="0" smtClean="0"/>
              <a:t>What is the likelihood of observing these counts under the assumption that they came from the same expression distribution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41442" y="1616242"/>
            <a:ext cx="7885057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Descriptive Statistics</a:t>
            </a:r>
            <a:endParaRPr lang="en-US" dirty="0" smtClean="0"/>
          </a:p>
          <a:p>
            <a:r>
              <a:rPr lang="en-US" dirty="0" smtClean="0"/>
              <a:t>Distributions and p-values</a:t>
            </a:r>
            <a:endParaRPr lang="en-US" dirty="0" smtClean="0"/>
          </a:p>
          <a:p>
            <a:r>
              <a:rPr lang="en-US" dirty="0" smtClean="0"/>
              <a:t>Bayesian </a:t>
            </a:r>
            <a:r>
              <a:rPr lang="en-US" dirty="0" smtClean="0"/>
              <a:t>Inference</a:t>
            </a:r>
          </a:p>
          <a:p>
            <a:r>
              <a:rPr lang="en-US" dirty="0" smtClean="0"/>
              <a:t>Multiple </a:t>
            </a:r>
            <a:r>
              <a:rPr lang="en-US" dirty="0" smtClean="0"/>
              <a:t>Hypothesis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Introduction to Data Mining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94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1007455"/>
            <a:ext cx="6003532" cy="4802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4597" y="5633819"/>
            <a:ext cx="7742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bioramble.wordpress.com</a:t>
            </a:r>
            <a:r>
              <a:rPr lang="en-US" dirty="0"/>
              <a:t>/2016/01/30/why-sequencing-data-is-modeled-as-negative-binomial/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7726" y="308024"/>
            <a:ext cx="8168774" cy="1143000"/>
          </a:xfrm>
        </p:spPr>
        <p:txBody>
          <a:bodyPr/>
          <a:lstStyle/>
          <a:p>
            <a:r>
              <a:rPr lang="en-US" dirty="0" smtClean="0"/>
              <a:t>Gene expression fits the negative binomial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1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and Negative Binomial can result in very different “p-values”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210"/>
          <a:stretch/>
        </p:blipFill>
        <p:spPr>
          <a:xfrm>
            <a:off x="715203" y="1941620"/>
            <a:ext cx="8111297" cy="42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Assessing performance:</a:t>
            </a:r>
            <a:br>
              <a:rPr lang="en-US"/>
            </a:br>
            <a:r>
              <a:rPr lang="en-US"/>
              <a:t>Sensitivity and Specificity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85913"/>
            <a:ext cx="8534400" cy="4891087"/>
          </a:xfrm>
        </p:spPr>
        <p:txBody>
          <a:bodyPr/>
          <a:lstStyle/>
          <a:p>
            <a:pPr eaLnBrk="1" hangingPunct="1"/>
            <a:r>
              <a:rPr lang="en-US" sz="2400" dirty="0"/>
              <a:t>Testing of predictions is performed on sequences where the answer is </a:t>
            </a:r>
            <a:r>
              <a:rPr lang="en-US" sz="2400" dirty="0" smtClean="0"/>
              <a:t>known</a:t>
            </a:r>
            <a:endParaRPr lang="en-US" sz="1600" dirty="0"/>
          </a:p>
          <a:p>
            <a:pPr eaLnBrk="1" hangingPunct="1"/>
            <a:r>
              <a:rPr lang="en-US" sz="2400" b="1" i="1" dirty="0"/>
              <a:t>Sensitivity</a:t>
            </a:r>
            <a:r>
              <a:rPr lang="en-US" sz="2400" dirty="0"/>
              <a:t> is the fraction of known elements correctly predicted</a:t>
            </a:r>
          </a:p>
          <a:p>
            <a:pPr lvl="1" eaLnBrk="1" hangingPunct="1"/>
            <a:r>
              <a:rPr lang="en-US" sz="2000" dirty="0"/>
              <a:t>“Am I finding the things that I’m supposed to </a:t>
            </a:r>
            <a:r>
              <a:rPr lang="en-US" sz="2000" dirty="0" smtClean="0"/>
              <a:t>find?”</a:t>
            </a:r>
            <a:endParaRPr lang="en-US" sz="1400" dirty="0"/>
          </a:p>
          <a:p>
            <a:pPr eaLnBrk="1" hangingPunct="1"/>
            <a:r>
              <a:rPr lang="en-US" sz="2400" b="1" i="1" dirty="0"/>
              <a:t>Specificity</a:t>
            </a:r>
            <a:r>
              <a:rPr lang="en-US" sz="2400" dirty="0"/>
              <a:t> is the fraction of predict elements that correspond to true elements</a:t>
            </a:r>
          </a:p>
          <a:p>
            <a:pPr lvl="1" eaLnBrk="1" hangingPunct="1"/>
            <a:r>
              <a:rPr lang="en-US" sz="2000" dirty="0"/>
              <a:t>“What fraction of my predictions are true?</a:t>
            </a:r>
            <a:r>
              <a:rPr lang="en-US" sz="2000" dirty="0" smtClean="0"/>
              <a:t>”</a:t>
            </a:r>
            <a:endParaRPr lang="en-US" sz="1400" dirty="0"/>
          </a:p>
          <a:p>
            <a:pPr eaLnBrk="1" hangingPunct="1"/>
            <a:r>
              <a:rPr lang="en-US" sz="2400" dirty="0"/>
              <a:t>In general, increasing one decreases the other</a:t>
            </a:r>
          </a:p>
        </p:txBody>
      </p:sp>
    </p:spTree>
    <p:extLst>
      <p:ext uri="{BB962C8B-B14F-4D97-AF65-F5344CB8AC3E}">
        <p14:creationId xmlns:p14="http://schemas.microsoft.com/office/powerpoint/2010/main" val="20172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585534" y="228600"/>
            <a:ext cx="8349919" cy="685800"/>
          </a:xfrm>
        </p:spPr>
        <p:txBody>
          <a:bodyPr/>
          <a:lstStyle/>
          <a:p>
            <a:pPr eaLnBrk="1" hangingPunct="1"/>
            <a:r>
              <a:rPr lang="en-US" sz="3200"/>
              <a:t>Graphic View of Specificity and Sensitivity</a:t>
            </a:r>
          </a:p>
        </p:txBody>
      </p:sp>
      <p:pic>
        <p:nvPicPr>
          <p:cNvPr id="34821" name="Picture 3" descr="SnSp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903288"/>
            <a:ext cx="6629400" cy="404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903288"/>
            <a:ext cx="6629400" cy="4811712"/>
            <a:chOff x="720" y="569"/>
            <a:chExt cx="4176" cy="3031"/>
          </a:xfrm>
        </p:grpSpPr>
        <p:pic>
          <p:nvPicPr>
            <p:cNvPr id="34825" name="Picture 5" descr="SnSp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0" y="569"/>
              <a:ext cx="4176" cy="25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4819" name="Object 3"/>
            <p:cNvGraphicFramePr>
              <a:graphicFrameLocks noChangeAspect="1"/>
            </p:cNvGraphicFramePr>
            <p:nvPr/>
          </p:nvGraphicFramePr>
          <p:xfrm>
            <a:off x="1152" y="3159"/>
            <a:ext cx="3312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99" name="Equation" r:id="rId6" imgW="3149997" imgH="419497" progId="Equation.3">
                    <p:embed/>
                  </p:oleObj>
                </mc:Choice>
                <mc:Fallback>
                  <p:oleObj name="Equation" r:id="rId6" imgW="3149997" imgH="41949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159"/>
                          <a:ext cx="3312" cy="44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143000" y="903288"/>
            <a:ext cx="6629400" cy="5565775"/>
            <a:chOff x="720" y="569"/>
            <a:chExt cx="4176" cy="3506"/>
          </a:xfrm>
        </p:grpSpPr>
        <p:pic>
          <p:nvPicPr>
            <p:cNvPr id="34824" name="Picture 8" descr="SnSp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20" y="569"/>
              <a:ext cx="4176" cy="25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4818" name="Object 2"/>
            <p:cNvGraphicFramePr>
              <a:graphicFrameLocks noChangeAspect="1"/>
            </p:cNvGraphicFramePr>
            <p:nvPr/>
          </p:nvGraphicFramePr>
          <p:xfrm>
            <a:off x="1178" y="3661"/>
            <a:ext cx="3259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00" name="Equation" r:id="rId9" imgW="3099197" imgH="394097" progId="Equation.3">
                    <p:embed/>
                  </p:oleObj>
                </mc:Choice>
                <mc:Fallback>
                  <p:oleObj name="Equation" r:id="rId9" imgW="3099197" imgH="39409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3661"/>
                          <a:ext cx="3259" cy="41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266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FE7AD-0462-894E-9140-7BC05A90954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2" y="5875"/>
            <a:ext cx="8076487" cy="60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6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4FE7AD-0462-894E-9140-7BC05A90954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6" y="96252"/>
            <a:ext cx="8055653" cy="60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388" y="274638"/>
            <a:ext cx="7885112" cy="9413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Quantifying the </a:t>
            </a:r>
            <a:r>
              <a:rPr lang="en-US" dirty="0" smtClean="0"/>
              <a:t>tradeoff: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Receiver-Operator Curve </a:t>
            </a:r>
            <a:r>
              <a:rPr lang="en-US" dirty="0"/>
              <a:t>analysis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 t="8400" b="4800"/>
          <a:stretch>
            <a:fillRect/>
          </a:stretch>
        </p:blipFill>
        <p:spPr bwMode="auto">
          <a:xfrm>
            <a:off x="649705" y="1216025"/>
            <a:ext cx="6324600" cy="500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464968" y="3117087"/>
            <a:ext cx="2526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Precision-recall curves provide similar evaluations while also adjusting for data imbalances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Bayesian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Inverting the probability problem: </a:t>
            </a:r>
            <a:br>
              <a:rPr lang="en-US" smtClean="0"/>
            </a:br>
            <a:r>
              <a:rPr lang="en-US" smtClean="0"/>
              <a:t>statistical inference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724400"/>
          </a:xfrm>
        </p:spPr>
        <p:txBody>
          <a:bodyPr/>
          <a:lstStyle/>
          <a:p>
            <a:r>
              <a:rPr lang="en-US" smtClean="0"/>
              <a:t>Standard analysis:</a:t>
            </a:r>
          </a:p>
          <a:p>
            <a:pPr lvl="1"/>
            <a:r>
              <a:rPr lang="en-US" smtClean="0"/>
              <a:t>Given a model, compute the probability of observing one or more “events”</a:t>
            </a:r>
          </a:p>
          <a:p>
            <a:pPr lvl="1"/>
            <a:endParaRPr lang="en-US" smtClean="0"/>
          </a:p>
          <a:p>
            <a:r>
              <a:rPr lang="en-US" smtClean="0"/>
              <a:t>Statistical inference:</a:t>
            </a:r>
          </a:p>
          <a:p>
            <a:pPr lvl="1"/>
            <a:r>
              <a:rPr lang="en-US" smtClean="0"/>
              <a:t>Given two or more competing models, identify the model most probable to have generated the observed data</a:t>
            </a:r>
          </a:p>
        </p:txBody>
      </p:sp>
    </p:spTree>
    <p:extLst>
      <p:ext uri="{BB962C8B-B14F-4D97-AF65-F5344CB8AC3E}">
        <p14:creationId xmlns:p14="http://schemas.microsoft.com/office/powerpoint/2010/main" val="16074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With acknowledgement to Jacques van </a:t>
            </a:r>
            <a:r>
              <a:rPr lang="en-US" dirty="0" err="1" smtClean="0"/>
              <a:t>Helden</a:t>
            </a:r>
            <a:r>
              <a:rPr lang="en-US" dirty="0" smtClean="0"/>
              <a:t> for many of the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7630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Bayesian Statistics: Statistical Inference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844" y="1363577"/>
            <a:ext cx="7772400" cy="4114800"/>
          </a:xfrm>
        </p:spPr>
        <p:txBody>
          <a:bodyPr/>
          <a:lstStyle/>
          <a:p>
            <a:pPr eaLnBrk="1" hangingPunct="1"/>
            <a:r>
              <a:rPr lang="en-US" sz="2400" dirty="0"/>
              <a:t>Bayes’ Rule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i="1" dirty="0"/>
              <a:t>M</a:t>
            </a:r>
            <a:r>
              <a:rPr lang="en-US" sz="2400" dirty="0"/>
              <a:t>: the model, </a:t>
            </a:r>
            <a:r>
              <a:rPr lang="en-US" sz="2400" i="1" dirty="0"/>
              <a:t>D</a:t>
            </a:r>
            <a:r>
              <a:rPr lang="en-US" sz="2400" dirty="0"/>
              <a:t>: data or evidence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863850" y="2446338"/>
          <a:ext cx="452755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21" name="Equation" r:id="rId4" imgW="1637986" imgH="432009" progId="Equation.3">
                  <p:embed/>
                </p:oleObj>
              </mc:Choice>
              <mc:Fallback>
                <p:oleObj name="Equation" r:id="rId4" imgW="1637986" imgH="4320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2446338"/>
                        <a:ext cx="4527550" cy="119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762000" y="2743200"/>
            <a:ext cx="1504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Comic Sans MS" charset="0"/>
              </a:rPr>
              <a:t>posterior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2209800" y="29670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3776663" y="1676400"/>
            <a:ext cx="1528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Comic Sans MS" charset="0"/>
              </a:rPr>
              <a:t>likelihood</a:t>
            </a:r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4462463" y="2052638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6734175" y="1676400"/>
            <a:ext cx="885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Comic Sans MS" charset="0"/>
              </a:rPr>
              <a:t>prior</a:t>
            </a:r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>
            <a:off x="6672263" y="2052638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4" name="Text Box 11"/>
          <p:cNvSpPr txBox="1">
            <a:spLocks noChangeArrowheads="1"/>
          </p:cNvSpPr>
          <p:nvPr/>
        </p:nvSpPr>
        <p:spPr bwMode="auto">
          <a:xfrm>
            <a:off x="5487988" y="3962400"/>
            <a:ext cx="1370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Comic Sans MS" charset="0"/>
              </a:rPr>
              <a:t>marginal</a:t>
            </a:r>
          </a:p>
        </p:txBody>
      </p:sp>
      <p:sp>
        <p:nvSpPr>
          <p:cNvPr id="28685" name="Line 12"/>
          <p:cNvSpPr>
            <a:spLocks noChangeShapeType="1"/>
          </p:cNvSpPr>
          <p:nvPr/>
        </p:nvSpPr>
        <p:spPr bwMode="auto">
          <a:xfrm flipV="1">
            <a:off x="6097588" y="36528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6606"/>
              </p:ext>
            </p:extLst>
          </p:nvPr>
        </p:nvGraphicFramePr>
        <p:xfrm>
          <a:off x="1790700" y="4338637"/>
          <a:ext cx="556260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22" name="Equation" r:id="rId6" imgW="2514997" imgH="559197" progId="Equation.3">
                  <p:embed/>
                </p:oleObj>
              </mc:Choice>
              <mc:Fallback>
                <p:oleObj name="Equation" r:id="rId6" imgW="2514997" imgH="5591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4338637"/>
                        <a:ext cx="5562600" cy="1236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762000"/>
          </a:xfrm>
        </p:spPr>
        <p:txBody>
          <a:bodyPr/>
          <a:lstStyle/>
          <a:p>
            <a:pPr eaLnBrk="1" hangingPunct="1"/>
            <a:r>
              <a:rPr lang="en-US"/>
              <a:t>Basic Bayesian Statistics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610600" cy="4867275"/>
          </a:xfrm>
        </p:spPr>
        <p:txBody>
          <a:bodyPr/>
          <a:lstStyle/>
          <a:p>
            <a:pPr eaLnBrk="1" hangingPunct="1"/>
            <a:r>
              <a:rPr lang="en-US" dirty="0"/>
              <a:t>Bayes’ Rule is at the heart of much predictive software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dirty="0"/>
              <a:t>Calculating marginal probabilities is complex and often computationally prohibitive 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dirty="0"/>
              <a:t>In the simplest example, we </a:t>
            </a:r>
            <a:r>
              <a:rPr lang="en-US" dirty="0" smtClean="0"/>
              <a:t>can just compare </a:t>
            </a:r>
            <a:r>
              <a:rPr lang="en-US" dirty="0"/>
              <a:t>a regulatory model vs. random and reduce it to a log-odds ratio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188250"/>
              </p:ext>
            </p:extLst>
          </p:nvPr>
        </p:nvGraphicFramePr>
        <p:xfrm>
          <a:off x="228600" y="4641816"/>
          <a:ext cx="868521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42" name="Equation" r:id="rId4" imgW="3632597" imgH="470297" progId="Equation.3">
                  <p:embed/>
                </p:oleObj>
              </mc:Choice>
              <mc:Fallback>
                <p:oleObj name="Equation" r:id="rId4" imgW="3632597" imgH="4702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41816"/>
                        <a:ext cx="8685213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30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Hypothesis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41388" y="274638"/>
            <a:ext cx="7885112" cy="923528"/>
          </a:xfrm>
        </p:spPr>
        <p:txBody>
          <a:bodyPr/>
          <a:lstStyle/>
          <a:p>
            <a:pPr eaLnBrk="1" hangingPunct="1"/>
            <a:r>
              <a:rPr lang="en-US" dirty="0"/>
              <a:t>Multiple Hypothesis testing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Modern </a:t>
            </a:r>
            <a:r>
              <a:rPr lang="en-US" dirty="0" smtClean="0"/>
              <a:t>comp bio </a:t>
            </a:r>
            <a:r>
              <a:rPr lang="en-US" dirty="0"/>
              <a:t>frequently involves </a:t>
            </a:r>
            <a:r>
              <a:rPr lang="en-US" dirty="0" smtClean="0"/>
              <a:t>simultaneous </a:t>
            </a:r>
            <a:r>
              <a:rPr lang="en-US" dirty="0"/>
              <a:t>assessment of many </a:t>
            </a:r>
            <a:r>
              <a:rPr lang="en-US" dirty="0" smtClean="0"/>
              <a:t>hypotheses: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Are any regions of the genome amplified? </a:t>
            </a:r>
            <a:r>
              <a:rPr lang="en-US" dirty="0" smtClean="0"/>
              <a:t>(</a:t>
            </a:r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 smtClean="0"/>
              <a:t>-10</a:t>
            </a:r>
            <a:r>
              <a:rPr lang="en-US" baseline="30000" dirty="0"/>
              <a:t>9</a:t>
            </a:r>
            <a:r>
              <a:rPr lang="en-US" dirty="0" smtClean="0"/>
              <a:t>)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Do any transcripts have unusual expression? (10</a:t>
            </a:r>
            <a:r>
              <a:rPr lang="en-US" baseline="30000" dirty="0" smtClean="0"/>
              <a:t>4</a:t>
            </a:r>
            <a:r>
              <a:rPr lang="en-US" dirty="0" smtClean="0"/>
              <a:t>-10</a:t>
            </a:r>
            <a:r>
              <a:rPr lang="en-US" baseline="30000" dirty="0" smtClean="0"/>
              <a:t>5</a:t>
            </a:r>
            <a:r>
              <a:rPr lang="en-US" dirty="0" smtClean="0"/>
              <a:t>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Do any motifs recur? </a:t>
            </a:r>
            <a:r>
              <a:rPr lang="en-US" dirty="0" smtClean="0"/>
              <a:t>(</a:t>
            </a:r>
            <a:r>
              <a:rPr lang="en-US" dirty="0"/>
              <a:t>4</a:t>
            </a:r>
            <a:r>
              <a:rPr lang="en-US" baseline="30000" dirty="0"/>
              <a:t>4</a:t>
            </a:r>
            <a:r>
              <a:rPr lang="en-US" dirty="0"/>
              <a:t> - </a:t>
            </a:r>
            <a:r>
              <a:rPr lang="en-US" dirty="0" smtClean="0"/>
              <a:t>4</a:t>
            </a:r>
            <a:r>
              <a:rPr lang="en-US" baseline="30000" dirty="0" smtClean="0"/>
              <a:t>10</a:t>
            </a:r>
            <a:r>
              <a:rPr lang="en-US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Low </a:t>
            </a:r>
            <a:r>
              <a:rPr lang="en-US" dirty="0"/>
              <a:t>probability values appear simply because many things are </a:t>
            </a:r>
            <a:r>
              <a:rPr lang="en-US" dirty="0" smtClean="0"/>
              <a:t>tested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We must correct for this in assessing significance</a:t>
            </a:r>
          </a:p>
        </p:txBody>
      </p:sp>
    </p:spTree>
    <p:extLst>
      <p:ext uri="{BB962C8B-B14F-4D97-AF65-F5344CB8AC3E}">
        <p14:creationId xmlns:p14="http://schemas.microsoft.com/office/powerpoint/2010/main" val="33632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941388" y="274638"/>
            <a:ext cx="7885112" cy="73182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Types of multiple hypothesis correction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704" y="1200189"/>
            <a:ext cx="8557795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Bonferroni</a:t>
            </a:r>
            <a:r>
              <a:rPr lang="en-US" sz="2400" dirty="0"/>
              <a:t> 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Multiply lowest probability obtained by the number of tests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Very conservative estimate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Family</a:t>
            </a:r>
            <a:r>
              <a:rPr lang="en-US" sz="2400" dirty="0"/>
              <a:t>-Wise Error Rate (FWER)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</a:t>
            </a:r>
            <a:r>
              <a:rPr lang="en-US" sz="2000" dirty="0" smtClean="0"/>
              <a:t>etermine </a:t>
            </a:r>
            <a:r>
              <a:rPr lang="en-US" sz="2000" dirty="0"/>
              <a:t>the </a:t>
            </a:r>
            <a:r>
              <a:rPr lang="en-US" sz="2000" i="1" dirty="0"/>
              <a:t>best</a:t>
            </a:r>
            <a:r>
              <a:rPr lang="en-US" sz="2000" dirty="0"/>
              <a:t> probability obtained under a given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Find all measurements better than this value in true </a:t>
            </a:r>
            <a:r>
              <a:rPr lang="en-US" sz="2000" dirty="0" smtClean="0"/>
              <a:t>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Controls </a:t>
            </a:r>
            <a:r>
              <a:rPr lang="en-US" sz="2000" dirty="0"/>
              <a:t>for </a:t>
            </a:r>
            <a:r>
              <a:rPr lang="en-US" sz="2000" i="1" dirty="0"/>
              <a:t>any </a:t>
            </a:r>
            <a:r>
              <a:rPr lang="en-US" sz="2000" dirty="0"/>
              <a:t>value &lt;=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obs</a:t>
            </a:r>
            <a:r>
              <a:rPr lang="en-US" sz="2000" dirty="0"/>
              <a:t> under the null </a:t>
            </a:r>
            <a:r>
              <a:rPr lang="en-US" sz="2000" dirty="0" smtClean="0"/>
              <a:t>hypothesis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False </a:t>
            </a:r>
            <a:r>
              <a:rPr lang="en-US" sz="2400" dirty="0"/>
              <a:t>Discovery Rate (</a:t>
            </a:r>
            <a:r>
              <a:rPr lang="en-US" sz="2400" dirty="0" smtClean="0"/>
              <a:t>FDR</a:t>
            </a:r>
            <a:r>
              <a:rPr lang="en-US" dirty="0" smtClean="0"/>
              <a:t>, typically denoted </a:t>
            </a:r>
            <a:r>
              <a:rPr lang="en-US" i="1" dirty="0" smtClean="0"/>
              <a:t>q</a:t>
            </a:r>
            <a:r>
              <a:rPr lang="en-US" dirty="0" smtClean="0"/>
              <a:t>)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Essentially a scaled </a:t>
            </a:r>
            <a:r>
              <a:rPr lang="en-US" sz="2000" dirty="0" err="1"/>
              <a:t>Bonferroni</a:t>
            </a:r>
            <a:endParaRPr lang="en-US" sz="2000" dirty="0"/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Sort probabilities obtained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Multiply by N/rank(r)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Controls for the probability of obtaining the </a:t>
            </a:r>
            <a:r>
              <a:rPr lang="en-US" sz="1800" i="1" dirty="0" err="1"/>
              <a:t>r</a:t>
            </a:r>
            <a:r>
              <a:rPr lang="en-US" sz="1800" i="1" baseline="30000" dirty="0" err="1"/>
              <a:t>th</a:t>
            </a:r>
            <a:r>
              <a:rPr lang="en-US" sz="1800" dirty="0"/>
              <a:t> value &lt;= </a:t>
            </a:r>
            <a:r>
              <a:rPr lang="en-US" sz="1800" i="1" dirty="0"/>
              <a:t>p</a:t>
            </a:r>
            <a:r>
              <a:rPr lang="en-US" sz="1800" i="1" baseline="-25000" dirty="0"/>
              <a:t>obs</a:t>
            </a:r>
            <a:r>
              <a:rPr lang="en-US" sz="1800" dirty="0"/>
              <a:t> under the </a:t>
            </a:r>
            <a:r>
              <a:rPr lang="en-US" sz="1800" dirty="0" smtClean="0"/>
              <a:t>null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320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8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606060"/>
                </a:solidFill>
              </a:rPr>
              <a:t>An example FDR correction</a:t>
            </a: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593725" y="1266825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9156" name="Text Box 51"/>
          <p:cNvSpPr txBox="1">
            <a:spLocks noChangeArrowheads="1"/>
          </p:cNvSpPr>
          <p:nvPr/>
        </p:nvSpPr>
        <p:spPr bwMode="auto">
          <a:xfrm>
            <a:off x="533400" y="1120775"/>
            <a:ext cx="990600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0.340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0.039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0.005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0.912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0.405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0.425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0.241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0.487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0.027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0.429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0.699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0.020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0.172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0.483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0.755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0.521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0.441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0.014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0.796</a:t>
            </a:r>
          </a:p>
          <a:p>
            <a:r>
              <a:rPr lang="en-US" sz="1800" b="1">
                <a:solidFill>
                  <a:schemeClr val="bg2">
                    <a:lumMod val="75000"/>
                  </a:schemeClr>
                </a:solidFill>
                <a:latin typeface="Courier New" charset="0"/>
              </a:rPr>
              <a:t>0.329</a:t>
            </a:r>
          </a:p>
        </p:txBody>
      </p:sp>
      <p:sp>
        <p:nvSpPr>
          <p:cNvPr id="49157" name="Text Box 101"/>
          <p:cNvSpPr txBox="1">
            <a:spLocks noChangeArrowheads="1"/>
          </p:cNvSpPr>
          <p:nvPr/>
        </p:nvSpPr>
        <p:spPr bwMode="auto">
          <a:xfrm>
            <a:off x="339725" y="762000"/>
            <a:ext cx="966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p-values</a:t>
            </a:r>
          </a:p>
        </p:txBody>
      </p:sp>
      <p:grpSp>
        <p:nvGrpSpPr>
          <p:cNvPr id="2" name="Group 110"/>
          <p:cNvGrpSpPr>
            <a:grpSpLocks/>
          </p:cNvGrpSpPr>
          <p:nvPr/>
        </p:nvGrpSpPr>
        <p:grpSpPr bwMode="auto">
          <a:xfrm>
            <a:off x="1600200" y="1120775"/>
            <a:ext cx="2057400" cy="5584825"/>
            <a:chOff x="1008" y="802"/>
            <a:chExt cx="1296" cy="3518"/>
          </a:xfrm>
        </p:grpSpPr>
        <p:sp>
          <p:nvSpPr>
            <p:cNvPr id="49169" name="Text Box 52"/>
            <p:cNvSpPr txBox="1">
              <a:spLocks noChangeArrowheads="1"/>
            </p:cNvSpPr>
            <p:nvPr/>
          </p:nvSpPr>
          <p:spPr bwMode="auto">
            <a:xfrm>
              <a:off x="1680" y="802"/>
              <a:ext cx="624" cy="3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0.005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0.014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0.020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0.027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0.039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0.172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0.241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0.329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0.340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0.405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0.425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0.429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0.441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0.483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0.487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0.521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0.699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0.755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0.796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0.912</a:t>
              </a:r>
            </a:p>
          </p:txBody>
        </p:sp>
        <p:grpSp>
          <p:nvGrpSpPr>
            <p:cNvPr id="3" name="Group 106"/>
            <p:cNvGrpSpPr>
              <a:grpSpLocks/>
            </p:cNvGrpSpPr>
            <p:nvPr/>
          </p:nvGrpSpPr>
          <p:grpSpPr bwMode="auto">
            <a:xfrm>
              <a:off x="1008" y="2016"/>
              <a:ext cx="528" cy="291"/>
              <a:chOff x="1008" y="2016"/>
              <a:chExt cx="528" cy="291"/>
            </a:xfrm>
          </p:grpSpPr>
          <p:sp>
            <p:nvSpPr>
              <p:cNvPr id="49171" name="Text Box 102"/>
              <p:cNvSpPr txBox="1">
                <a:spLocks noChangeArrowheads="1"/>
              </p:cNvSpPr>
              <p:nvPr/>
            </p:nvSpPr>
            <p:spPr bwMode="auto">
              <a:xfrm>
                <a:off x="1008" y="2016"/>
                <a:ext cx="44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chemeClr val="bg2">
                        <a:lumMod val="75000"/>
                      </a:schemeClr>
                    </a:solidFill>
                  </a:rPr>
                  <a:t>sort</a:t>
                </a:r>
              </a:p>
            </p:txBody>
          </p:sp>
          <p:sp>
            <p:nvSpPr>
              <p:cNvPr id="49172" name="Line 103"/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528" cy="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4" name="Group 112"/>
          <p:cNvGrpSpPr>
            <a:grpSpLocks/>
          </p:cNvGrpSpPr>
          <p:nvPr/>
        </p:nvGrpSpPr>
        <p:grpSpPr bwMode="auto">
          <a:xfrm>
            <a:off x="3556004" y="1120775"/>
            <a:ext cx="2387604" cy="5584825"/>
            <a:chOff x="2240" y="802"/>
            <a:chExt cx="1504" cy="3518"/>
          </a:xfrm>
        </p:grpSpPr>
        <p:sp>
          <p:nvSpPr>
            <p:cNvPr id="49165" name="Text Box 99"/>
            <p:cNvSpPr txBox="1">
              <a:spLocks noChangeArrowheads="1"/>
            </p:cNvSpPr>
            <p:nvPr/>
          </p:nvSpPr>
          <p:spPr bwMode="auto">
            <a:xfrm>
              <a:off x="3120" y="802"/>
              <a:ext cx="624" cy="3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0.104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0.138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0.134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0.137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0.157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0.573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0.688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0.822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0.757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0.811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0.772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0.716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0.679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0.691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0.651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0.823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0.839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0.838</a:t>
              </a:r>
            </a:p>
            <a:p>
              <a:r>
                <a:rPr lang="en-US" sz="1800" b="1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0.912</a:t>
              </a:r>
            </a:p>
          </p:txBody>
        </p:sp>
        <p:grpSp>
          <p:nvGrpSpPr>
            <p:cNvPr id="5" name="Group 111"/>
            <p:cNvGrpSpPr>
              <a:grpSpLocks/>
            </p:cNvGrpSpPr>
            <p:nvPr/>
          </p:nvGrpSpPr>
          <p:grpSpPr bwMode="auto">
            <a:xfrm>
              <a:off x="2240" y="1763"/>
              <a:ext cx="773" cy="989"/>
              <a:chOff x="2240" y="1763"/>
              <a:chExt cx="773" cy="989"/>
            </a:xfrm>
          </p:grpSpPr>
          <p:sp>
            <p:nvSpPr>
              <p:cNvPr id="49167" name="Text Box 104"/>
              <p:cNvSpPr txBox="1">
                <a:spLocks noChangeArrowheads="1"/>
              </p:cNvSpPr>
              <p:nvPr/>
            </p:nvSpPr>
            <p:spPr bwMode="auto">
              <a:xfrm>
                <a:off x="2240" y="1763"/>
                <a:ext cx="773" cy="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Multiply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by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N/rank</a:t>
                </a:r>
              </a:p>
            </p:txBody>
          </p:sp>
          <p:sp>
            <p:nvSpPr>
              <p:cNvPr id="49168" name="Line 105"/>
              <p:cNvSpPr>
                <a:spLocks noChangeShapeType="1"/>
              </p:cNvSpPr>
              <p:nvPr/>
            </p:nvSpPr>
            <p:spPr bwMode="auto">
              <a:xfrm>
                <a:off x="2444" y="2304"/>
                <a:ext cx="528" cy="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113"/>
          <p:cNvGrpSpPr>
            <a:grpSpLocks/>
          </p:cNvGrpSpPr>
          <p:nvPr/>
        </p:nvGrpSpPr>
        <p:grpSpPr bwMode="auto">
          <a:xfrm>
            <a:off x="6102350" y="1120775"/>
            <a:ext cx="2432050" cy="5584825"/>
            <a:chOff x="3844" y="802"/>
            <a:chExt cx="1532" cy="3518"/>
          </a:xfrm>
        </p:grpSpPr>
        <p:sp>
          <p:nvSpPr>
            <p:cNvPr id="49161" name="Text Box 100"/>
            <p:cNvSpPr txBox="1">
              <a:spLocks noChangeArrowheads="1"/>
            </p:cNvSpPr>
            <p:nvPr/>
          </p:nvSpPr>
          <p:spPr bwMode="auto">
            <a:xfrm>
              <a:off x="4752" y="802"/>
              <a:ext cx="624" cy="3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0.104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0.134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0.134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0.137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0.157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0.573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0.650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0.651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0.823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0.838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0.838</a:t>
              </a:r>
            </a:p>
            <a:p>
              <a:r>
                <a:rPr lang="en-US" sz="1800" b="1" dirty="0">
                  <a:solidFill>
                    <a:schemeClr val="bg2">
                      <a:lumMod val="75000"/>
                    </a:schemeClr>
                  </a:solidFill>
                  <a:latin typeface="Courier New" charset="0"/>
                </a:rPr>
                <a:t>0.912</a:t>
              </a:r>
            </a:p>
          </p:txBody>
        </p:sp>
        <p:grpSp>
          <p:nvGrpSpPr>
            <p:cNvPr id="7" name="Group 109"/>
            <p:cNvGrpSpPr>
              <a:grpSpLocks/>
            </p:cNvGrpSpPr>
            <p:nvPr/>
          </p:nvGrpSpPr>
          <p:grpSpPr bwMode="auto">
            <a:xfrm>
              <a:off x="3844" y="1555"/>
              <a:ext cx="911" cy="1454"/>
              <a:chOff x="3748" y="1555"/>
              <a:chExt cx="911" cy="1454"/>
            </a:xfrm>
          </p:grpSpPr>
          <p:sp>
            <p:nvSpPr>
              <p:cNvPr id="49163" name="Text Box 107"/>
              <p:cNvSpPr txBox="1">
                <a:spLocks noChangeArrowheads="1"/>
              </p:cNvSpPr>
              <p:nvPr/>
            </p:nvSpPr>
            <p:spPr bwMode="auto">
              <a:xfrm>
                <a:off x="3748" y="1555"/>
                <a:ext cx="911" cy="1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Take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minimum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value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any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greater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rank</a:t>
                </a:r>
              </a:p>
            </p:txBody>
          </p:sp>
          <p:sp>
            <p:nvSpPr>
              <p:cNvPr id="49164" name="Line 108"/>
              <p:cNvSpPr>
                <a:spLocks noChangeShapeType="1"/>
              </p:cNvSpPr>
              <p:nvPr/>
            </p:nvSpPr>
            <p:spPr bwMode="auto">
              <a:xfrm>
                <a:off x="3888" y="2304"/>
                <a:ext cx="528" cy="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176" y="1728075"/>
            <a:ext cx="7885112" cy="1143000"/>
          </a:xfrm>
        </p:spPr>
        <p:txBody>
          <a:bodyPr/>
          <a:lstStyle/>
          <a:p>
            <a:r>
              <a:rPr lang="en-US" dirty="0" smtClean="0"/>
              <a:t>Introductory 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17" y="1548797"/>
            <a:ext cx="5323772" cy="3571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17" y="5185389"/>
            <a:ext cx="4584700" cy="596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53827" y="2862582"/>
            <a:ext cx="28330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odeling </a:t>
            </a:r>
            <a:r>
              <a:rPr lang="en-US" dirty="0"/>
              <a:t>the relationship between a </a:t>
            </a:r>
            <a:r>
              <a:rPr lang="en-US" dirty="0" smtClean="0"/>
              <a:t>dependent </a:t>
            </a:r>
            <a:r>
              <a:rPr lang="en-US" dirty="0"/>
              <a:t>variable y and one or more explanatory variables </a:t>
            </a:r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61" y="1417638"/>
            <a:ext cx="5313662" cy="3696461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4625" y="5153381"/>
            <a:ext cx="8417642" cy="97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marL="342690">
              <a:spcBef>
                <a:spcPct val="20000"/>
              </a:spcBef>
            </a:pPr>
            <a:r>
              <a:rPr lang="en-US" sz="1600" dirty="0" smtClean="0"/>
              <a:t>Clustering: grouping sets of objects by similarity.</a:t>
            </a:r>
          </a:p>
          <a:p>
            <a:pPr marL="342690">
              <a:spcBef>
                <a:spcPct val="20000"/>
              </a:spcBef>
            </a:pPr>
            <a:r>
              <a:rPr lang="en-US" sz="1600" dirty="0" smtClean="0"/>
              <a:t>Common approaches include </a:t>
            </a:r>
            <a:r>
              <a:rPr lang="en-US" sz="1600" dirty="0" err="1" smtClean="0"/>
              <a:t>jierarchical</a:t>
            </a:r>
            <a:r>
              <a:rPr lang="en-US" sz="1600" dirty="0" smtClean="0"/>
              <a:t> clustering (e.g. UPGMA), K-means, and density-based clustering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72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95F-1B48-AE42-B87A-5761DBB2C49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65" y="368969"/>
            <a:ext cx="3159492" cy="2092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93" y="2461795"/>
            <a:ext cx="6673707" cy="368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2189" y="692761"/>
            <a:ext cx="5043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Example: t-SNE </a:t>
            </a:r>
            <a:r>
              <a:rPr lang="en-US" dirty="0"/>
              <a:t>is a nonlinear dimensionality reduction technique well-suited for embedding high-dimensional data for visualization in a low-dimensional space of two or three dimensions.</a:t>
            </a:r>
          </a:p>
        </p:txBody>
      </p:sp>
    </p:spTree>
    <p:extLst>
      <p:ext uri="{BB962C8B-B14F-4D97-AF65-F5344CB8AC3E}">
        <p14:creationId xmlns:p14="http://schemas.microsoft.com/office/powerpoint/2010/main" val="132883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385" b="365"/>
          <a:stretch/>
        </p:blipFill>
        <p:spPr>
          <a:xfrm>
            <a:off x="797623" y="191710"/>
            <a:ext cx="7885112" cy="57152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54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0" y="3701591"/>
            <a:ext cx="184626" cy="36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3701591"/>
            <a:ext cx="184626" cy="36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endParaRPr lang="en-US"/>
          </a:p>
        </p:txBody>
      </p:sp>
      <p:pic>
        <p:nvPicPr>
          <p:cNvPr id="24581" name="Picture 8" descr="Hmm_temporal_bayesian_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42" y="2819817"/>
            <a:ext cx="6801120" cy="16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AutoShape 14"/>
          <p:cNvSpPr>
            <a:spLocks noChangeArrowheads="1"/>
          </p:cNvSpPr>
          <p:nvPr/>
        </p:nvSpPr>
        <p:spPr bwMode="auto">
          <a:xfrm>
            <a:off x="4724640" y="1846258"/>
            <a:ext cx="2972160" cy="668245"/>
          </a:xfrm>
          <a:prstGeom prst="wedgeRectCallout">
            <a:avLst>
              <a:gd name="adj1" fmla="val -47060"/>
              <a:gd name="adj2" fmla="val 86310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Hidden state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(which type of  coin)</a:t>
            </a:r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184626" y="4690042"/>
            <a:ext cx="4318254" cy="158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marL="342690">
              <a:spcBef>
                <a:spcPct val="20000"/>
              </a:spcBef>
            </a:pPr>
            <a:r>
              <a:rPr lang="en-US" sz="1600" dirty="0" smtClean="0"/>
              <a:t>In Hidden Markov Models, the </a:t>
            </a:r>
            <a:r>
              <a:rPr lang="en-US" sz="1600" dirty="0"/>
              <a:t>observed variable </a:t>
            </a:r>
            <a:r>
              <a:rPr lang="en-US" sz="1600" dirty="0" smtClean="0"/>
              <a:t>depends </a:t>
            </a:r>
            <a:r>
              <a:rPr lang="en-US" sz="1600" dirty="0"/>
              <a:t>on the hidden state</a:t>
            </a:r>
            <a:r>
              <a:rPr lang="en-US" sz="1600" dirty="0" smtClean="0"/>
              <a:t>. Common as an introductory Bayesian network in sequence analysis.</a:t>
            </a:r>
            <a:endParaRPr lang="en-US" sz="1600" dirty="0"/>
          </a:p>
        </p:txBody>
      </p:sp>
      <p:sp>
        <p:nvSpPr>
          <p:cNvPr id="9" name="AutoShape 16"/>
          <p:cNvSpPr>
            <a:spLocks noChangeArrowheads="1"/>
          </p:cNvSpPr>
          <p:nvPr/>
        </p:nvSpPr>
        <p:spPr bwMode="auto">
          <a:xfrm rot="10800000">
            <a:off x="4648320" y="4723696"/>
            <a:ext cx="2666880" cy="657952"/>
          </a:xfrm>
          <a:prstGeom prst="wedgeRoundRectCallout">
            <a:avLst>
              <a:gd name="adj1" fmla="val 41782"/>
              <a:gd name="adj2" fmla="val 71472"/>
              <a:gd name="adj3" fmla="val 16667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10800000" lIns="91420" tIns="45711" rIns="91420" bIns="45711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Observed variable (H or T)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Advanced: Hidden Markov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8919" y="1493245"/>
            <a:ext cx="388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690">
              <a:spcBef>
                <a:spcPct val="20000"/>
              </a:spcBef>
            </a:pPr>
            <a:r>
              <a:rPr lang="en-US" dirty="0" smtClean="0"/>
              <a:t>Markov models are a simple Bayesian network in which states are probabilistically dependent on their predecessors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2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Advanced: Support Vector Machines</a:t>
            </a:r>
            <a:endParaRPr lang="en-US" dirty="0"/>
          </a:p>
        </p:txBody>
      </p:sp>
      <p:sp>
        <p:nvSpPr>
          <p:cNvPr id="10" name="Line 1028"/>
          <p:cNvSpPr>
            <a:spLocks noChangeShapeType="1"/>
          </p:cNvSpPr>
          <p:nvPr/>
        </p:nvSpPr>
        <p:spPr bwMode="auto">
          <a:xfrm flipV="1">
            <a:off x="838200" y="1486537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029"/>
          <p:cNvSpPr>
            <a:spLocks noChangeShapeType="1"/>
          </p:cNvSpPr>
          <p:nvPr/>
        </p:nvSpPr>
        <p:spPr bwMode="auto">
          <a:xfrm flipV="1">
            <a:off x="838200" y="4686937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Oval 1030"/>
          <p:cNvSpPr>
            <a:spLocks noChangeArrowheads="1"/>
          </p:cNvSpPr>
          <p:nvPr/>
        </p:nvSpPr>
        <p:spPr bwMode="auto">
          <a:xfrm>
            <a:off x="2895600" y="209613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31"/>
          <p:cNvSpPr>
            <a:spLocks noChangeArrowheads="1"/>
          </p:cNvSpPr>
          <p:nvPr/>
        </p:nvSpPr>
        <p:spPr bwMode="auto">
          <a:xfrm>
            <a:off x="3124200" y="270573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032"/>
          <p:cNvSpPr>
            <a:spLocks noChangeArrowheads="1"/>
          </p:cNvSpPr>
          <p:nvPr/>
        </p:nvSpPr>
        <p:spPr bwMode="auto">
          <a:xfrm>
            <a:off x="3962400" y="293433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033"/>
          <p:cNvSpPr>
            <a:spLocks noChangeArrowheads="1"/>
          </p:cNvSpPr>
          <p:nvPr/>
        </p:nvSpPr>
        <p:spPr bwMode="auto">
          <a:xfrm>
            <a:off x="2438400" y="224853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034"/>
          <p:cNvSpPr>
            <a:spLocks noChangeArrowheads="1"/>
          </p:cNvSpPr>
          <p:nvPr/>
        </p:nvSpPr>
        <p:spPr bwMode="auto">
          <a:xfrm>
            <a:off x="3429000" y="323913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035"/>
          <p:cNvSpPr>
            <a:spLocks noChangeArrowheads="1"/>
          </p:cNvSpPr>
          <p:nvPr/>
        </p:nvSpPr>
        <p:spPr bwMode="auto">
          <a:xfrm>
            <a:off x="1143000" y="31629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036"/>
          <p:cNvSpPr>
            <a:spLocks noChangeArrowheads="1"/>
          </p:cNvSpPr>
          <p:nvPr/>
        </p:nvSpPr>
        <p:spPr bwMode="auto">
          <a:xfrm>
            <a:off x="2362200" y="36201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037"/>
          <p:cNvSpPr>
            <a:spLocks noChangeArrowheads="1"/>
          </p:cNvSpPr>
          <p:nvPr/>
        </p:nvSpPr>
        <p:spPr bwMode="auto">
          <a:xfrm>
            <a:off x="2209800" y="40773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38"/>
          <p:cNvSpPr>
            <a:spLocks noChangeArrowheads="1"/>
          </p:cNvSpPr>
          <p:nvPr/>
        </p:nvSpPr>
        <p:spPr bwMode="auto">
          <a:xfrm>
            <a:off x="1600200" y="36201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39"/>
          <p:cNvSpPr>
            <a:spLocks noChangeArrowheads="1"/>
          </p:cNvSpPr>
          <p:nvPr/>
        </p:nvSpPr>
        <p:spPr bwMode="auto">
          <a:xfrm>
            <a:off x="1295400" y="40011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040"/>
          <p:cNvSpPr>
            <a:spLocks noChangeArrowheads="1"/>
          </p:cNvSpPr>
          <p:nvPr/>
        </p:nvSpPr>
        <p:spPr bwMode="auto">
          <a:xfrm>
            <a:off x="1447800" y="2858137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1041"/>
          <p:cNvSpPr txBox="1">
            <a:spLocks noChangeArrowheads="1"/>
          </p:cNvSpPr>
          <p:nvPr/>
        </p:nvSpPr>
        <p:spPr bwMode="auto">
          <a:xfrm>
            <a:off x="1143000" y="4202750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Class 1</a:t>
            </a:r>
          </a:p>
        </p:txBody>
      </p:sp>
      <p:sp>
        <p:nvSpPr>
          <p:cNvPr id="25" name="Text Box 1042"/>
          <p:cNvSpPr txBox="1">
            <a:spLocks noChangeArrowheads="1"/>
          </p:cNvSpPr>
          <p:nvPr/>
        </p:nvSpPr>
        <p:spPr bwMode="auto">
          <a:xfrm>
            <a:off x="3581400" y="3010537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Class 2</a:t>
            </a:r>
          </a:p>
        </p:txBody>
      </p:sp>
      <p:sp>
        <p:nvSpPr>
          <p:cNvPr id="26" name="Line 1044"/>
          <p:cNvSpPr>
            <a:spLocks noChangeShapeType="1"/>
          </p:cNvSpPr>
          <p:nvPr/>
        </p:nvSpPr>
        <p:spPr bwMode="auto">
          <a:xfrm>
            <a:off x="1905000" y="1715137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Line 1045"/>
          <p:cNvSpPr>
            <a:spLocks noChangeShapeType="1"/>
          </p:cNvSpPr>
          <p:nvPr/>
        </p:nvSpPr>
        <p:spPr bwMode="auto">
          <a:xfrm>
            <a:off x="914400" y="2096137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1046"/>
          <p:cNvSpPr>
            <a:spLocks noChangeShapeType="1"/>
          </p:cNvSpPr>
          <p:nvPr/>
        </p:nvSpPr>
        <p:spPr bwMode="auto">
          <a:xfrm>
            <a:off x="914400" y="1410337"/>
            <a:ext cx="3886200" cy="38862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9" name="Picture 105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63138"/>
            <a:ext cx="1735138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5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20138"/>
            <a:ext cx="1720411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39338"/>
            <a:ext cx="1946675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Line 1058"/>
          <p:cNvSpPr>
            <a:spLocks noChangeShapeType="1"/>
          </p:cNvSpPr>
          <p:nvPr/>
        </p:nvSpPr>
        <p:spPr bwMode="auto">
          <a:xfrm flipH="1">
            <a:off x="3352800" y="3877312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3" name="Picture 105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58" y="2651793"/>
            <a:ext cx="979693" cy="51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060"/>
          <p:cNvSpPr txBox="1">
            <a:spLocks noChangeArrowheads="1"/>
          </p:cNvSpPr>
          <p:nvPr/>
        </p:nvSpPr>
        <p:spPr bwMode="auto">
          <a:xfrm>
            <a:off x="3276600" y="4001137"/>
            <a:ext cx="439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solidFill>
                  <a:srgbClr val="CC00CC"/>
                </a:solidFill>
              </a:rPr>
              <a:t>m</a:t>
            </a:r>
          </a:p>
        </p:txBody>
      </p:sp>
      <p:sp>
        <p:nvSpPr>
          <p:cNvPr id="35" name="Line 1061"/>
          <p:cNvSpPr>
            <a:spLocks noChangeShapeType="1"/>
          </p:cNvSpPr>
          <p:nvPr/>
        </p:nvSpPr>
        <p:spPr bwMode="auto">
          <a:xfrm flipV="1">
            <a:off x="2057400" y="2096137"/>
            <a:ext cx="1600200" cy="16764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6" name="Picture 106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43737"/>
            <a:ext cx="2841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92" y="5223512"/>
            <a:ext cx="255428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1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92" y="5909312"/>
            <a:ext cx="5638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4224211" y="1420610"/>
            <a:ext cx="4318254" cy="70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marL="342690">
              <a:spcBef>
                <a:spcPct val="20000"/>
              </a:spcBef>
            </a:pPr>
            <a:r>
              <a:rPr lang="en-US" sz="1600" dirty="0" smtClean="0"/>
              <a:t>A binary classifier suitable for high-dimensional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22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Advanced: Neural Networks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1967" y="5862631"/>
            <a:ext cx="18774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/>
              <a:t>n</a:t>
            </a:r>
            <a:r>
              <a:rPr lang="en-US" sz="800" smtClean="0"/>
              <a:t>euralnetworksanddeeplearning.com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3223735" y="2411017"/>
            <a:ext cx="968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Weights {w}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088083" y="234553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Output layer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80" y="2628899"/>
            <a:ext cx="3556000" cy="1752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65271" y="197471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Input layer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880" y="3670285"/>
            <a:ext cx="26747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Training the neural network means finding the weights {w} which best fit the </a:t>
            </a:r>
            <a:r>
              <a:rPr lang="en-US" sz="1400" smtClean="0"/>
              <a:t>training data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41" y="4444507"/>
            <a:ext cx="508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Neural network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1967" y="5862631"/>
            <a:ext cx="18774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/>
              <a:t>n</a:t>
            </a:r>
            <a:r>
              <a:rPr lang="en-US" sz="800" smtClean="0"/>
              <a:t>euralnetworksanddeeplearning.com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4088083" y="234553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Output layer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34" y="2610487"/>
            <a:ext cx="35560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41" y="4444507"/>
            <a:ext cx="5080000" cy="1143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65271" y="197471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Input layer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5944261" y="3686327"/>
            <a:ext cx="3123623" cy="92333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Optimal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temp</a:t>
            </a:r>
            <a:r>
              <a:rPr lang="en-US" dirty="0" smtClean="0"/>
              <a:t> and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humid</a:t>
            </a:r>
            <a:r>
              <a:rPr lang="en-US" dirty="0" smtClean="0"/>
              <a:t> should be non-zero.</a:t>
            </a:r>
            <a:endParaRPr lang="en-US" baseline="-25000" dirty="0" smtClean="0"/>
          </a:p>
          <a:p>
            <a:r>
              <a:rPr lang="en-US" dirty="0" smtClean="0"/>
              <a:t>Optimal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day</a:t>
            </a:r>
            <a:r>
              <a:rPr lang="en-US" dirty="0" smtClean="0"/>
              <a:t> </a:t>
            </a:r>
            <a:r>
              <a:rPr lang="en-US" dirty="0"/>
              <a:t>should be </a:t>
            </a:r>
            <a:r>
              <a:rPr lang="en-US" dirty="0" smtClean="0"/>
              <a:t>zero.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880505" y="2555655"/>
            <a:ext cx="1724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Today’s temperature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80504" y="3334284"/>
            <a:ext cx="1724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Today’s humidity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182595" y="2807111"/>
            <a:ext cx="14285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Tomorrow </a:t>
            </a:r>
          </a:p>
          <a:p>
            <a:pPr algn="ctr"/>
            <a:r>
              <a:rPr lang="en-US" sz="1400" dirty="0"/>
              <a:t>r</a:t>
            </a:r>
            <a:r>
              <a:rPr lang="en-US" sz="1400" dirty="0" smtClean="0"/>
              <a:t>ain / no rain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52926" y="4000774"/>
            <a:ext cx="2252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/>
              <a:t>Today’s day of the week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3251997" y="2681979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temp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51997" y="311426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</a:t>
            </a:r>
            <a:r>
              <a:rPr lang="en-US" baseline="-25000" dirty="0" err="1" smtClean="0"/>
              <a:t>humid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43977" y="387626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</a:t>
            </a:r>
            <a:r>
              <a:rPr lang="en-US" baseline="-25000" dirty="0" err="1" smtClean="0"/>
              <a:t>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Adding a hidden layer improves complexity of input-output fitting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36" y="2154543"/>
            <a:ext cx="4509837" cy="3708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1048" y="4816191"/>
            <a:ext cx="18774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/>
              <a:t>n</a:t>
            </a:r>
            <a:r>
              <a:rPr lang="en-US" sz="800" smtClean="0"/>
              <a:t>euralnetworksanddeeplearning.com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2398038" y="1677489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Input layer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3676454" y="164747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/>
              <a:t>Hidden layer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689920" y="1674696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Output layer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438711" y="5185523"/>
            <a:ext cx="4592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The number of nodes in each layer is flexible. Choice of the number of nodes may affect accuracy of predictions.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08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Multilayer Neural 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33574" y="4427773"/>
            <a:ext cx="18774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/>
              <a:t>n</a:t>
            </a:r>
            <a:r>
              <a:rPr lang="en-US" sz="800" smtClean="0"/>
              <a:t>euralnetworksanddeeplearning.com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1595933" y="2285023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Input layer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746011" y="2061814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Hidden layer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652446" y="2791621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Output layer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0" y="2546633"/>
            <a:ext cx="6858000" cy="2679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8867" y="1892608"/>
            <a:ext cx="762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Hidden layer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188867" y="5232665"/>
            <a:ext cx="4500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The number of hidden layers can be adjusted. ”Deep” networks may use 50-100 hidden layers.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24" y="182979"/>
            <a:ext cx="78851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Common ways to apply data mining methods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323" y="1767570"/>
            <a:ext cx="7885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R, Python notebooks	Common software libraries: Inception, </a:t>
            </a:r>
            <a:r>
              <a:rPr lang="en-US" sz="1600" dirty="0" err="1" smtClean="0"/>
              <a:t>Keras</a:t>
            </a:r>
            <a:r>
              <a:rPr lang="en-US" sz="1600" dirty="0" smtClean="0"/>
              <a:t>, </a:t>
            </a:r>
            <a:r>
              <a:rPr lang="en-US" sz="1600" dirty="0" err="1" smtClean="0"/>
              <a:t>sklearn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3" y="2727986"/>
            <a:ext cx="3642151" cy="2916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795" y="2727986"/>
            <a:ext cx="3746641" cy="29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-227" b="2344"/>
          <a:stretch/>
        </p:blipFill>
        <p:spPr>
          <a:xfrm>
            <a:off x="761737" y="198012"/>
            <a:ext cx="7885057" cy="60581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2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688" b="2103"/>
          <a:stretch/>
        </p:blipFill>
        <p:spPr>
          <a:xfrm>
            <a:off x="641934" y="155762"/>
            <a:ext cx="7885057" cy="59862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7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2884" r="1603"/>
          <a:stretch/>
        </p:blipFill>
        <p:spPr>
          <a:xfrm>
            <a:off x="505517" y="1600200"/>
            <a:ext cx="8519810" cy="36064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7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1029" r="1041"/>
          <a:stretch/>
        </p:blipFill>
        <p:spPr>
          <a:xfrm>
            <a:off x="622978" y="1600200"/>
            <a:ext cx="8521022" cy="4191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9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t="951" b="951"/>
          <a:stretch>
            <a:fillRect/>
          </a:stretch>
        </p:blipFill>
        <p:spPr>
          <a:xfrm>
            <a:off x="749756" y="1449722"/>
            <a:ext cx="7885057" cy="4191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41DED69-FE3A-3746-A2D8-463CF2B415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72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m = \frac{2}{||\mathbf{w}|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92"/>
  <p:tag name="PICTUREFILESIZE" val="44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Minimize } \frac 12 ||\mathbf{w}||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61"/>
  <p:tag name="PICTUREFILESIZE" val="83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 subject to } y_i ( \mathbf{w}^T \mathbf{x}_i + b) \geq 1 \qquad \forall i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340"/>
  <p:tag name="PICTUREFILESIZE" val="15794"/>
</p:tagLst>
</file>

<file path=ppt/theme/theme1.xml><?xml version="1.0" encoding="utf-8"?>
<a:theme xmlns:a="http://schemas.openxmlformats.org/drawingml/2006/main" name="JAX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JAX_template.pot</Template>
  <TotalTime>6594</TotalTime>
  <Words>1047</Words>
  <Application>Microsoft Macintosh PowerPoint</Application>
  <PresentationFormat>On-screen Show (4:3)</PresentationFormat>
  <Paragraphs>280</Paragraphs>
  <Slides>46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Calibri</vt:lpstr>
      <vt:lpstr>Comic Sans MS</vt:lpstr>
      <vt:lpstr>Courier New</vt:lpstr>
      <vt:lpstr>ＭＳ Ｐゴシック</vt:lpstr>
      <vt:lpstr>Symbol</vt:lpstr>
      <vt:lpstr>Tahoma</vt:lpstr>
      <vt:lpstr>Times New Roman</vt:lpstr>
      <vt:lpstr>Wingdings</vt:lpstr>
      <vt:lpstr>Arial</vt:lpstr>
      <vt:lpstr>JAX_template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Powerpoint_Template</vt:lpstr>
      <vt:lpstr>Equation</vt:lpstr>
      <vt:lpstr>Essential Probability and Statistics for Big Data</vt:lpstr>
      <vt:lpstr>Learning Objectives</vt:lpstr>
      <vt:lpstr>Descriptive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Normally distributed variates and Z-scores</vt:lpstr>
      <vt:lpstr>Statistical significance: Z-scores and cumulative standard normal distributions</vt:lpstr>
      <vt:lpstr>PowerPoint Presentation</vt:lpstr>
      <vt:lpstr>Things to remember</vt:lpstr>
      <vt:lpstr>Distributions</vt:lpstr>
      <vt:lpstr>PowerPoint Presentation</vt:lpstr>
      <vt:lpstr>PowerPoint Presentation</vt:lpstr>
      <vt:lpstr>PowerPoint Presentation</vt:lpstr>
      <vt:lpstr>PowerPoint Presentation</vt:lpstr>
      <vt:lpstr>Why do these distributions matter?</vt:lpstr>
      <vt:lpstr>Gene expression fits the negative binomial distribution</vt:lpstr>
      <vt:lpstr>Poisson and Negative Binomial can result in very different “p-values”</vt:lpstr>
      <vt:lpstr>Model Evaluation</vt:lpstr>
      <vt:lpstr>Assessing performance: Sensitivity and Specificity</vt:lpstr>
      <vt:lpstr>Graphic View of Specificity and Sensitivity</vt:lpstr>
      <vt:lpstr>PowerPoint Presentation</vt:lpstr>
      <vt:lpstr>PowerPoint Presentation</vt:lpstr>
      <vt:lpstr>Quantifying the tradeoff: Receiver-Operator Curve analysis</vt:lpstr>
      <vt:lpstr>Basic Bayesian Statistics</vt:lpstr>
      <vt:lpstr>Inverting the probability problem:  statistical inference</vt:lpstr>
      <vt:lpstr>Bayesian Statistics: Statistical Inference</vt:lpstr>
      <vt:lpstr>Basic Bayesian Statistics</vt:lpstr>
      <vt:lpstr>Multiple Hypothesis testing</vt:lpstr>
      <vt:lpstr>Multiple Hypothesis testing</vt:lpstr>
      <vt:lpstr>Types of multiple hypothesis correction</vt:lpstr>
      <vt:lpstr>An example FDR correction</vt:lpstr>
      <vt:lpstr>Introductory Data Mining</vt:lpstr>
      <vt:lpstr>Regression</vt:lpstr>
      <vt:lpstr>Clustering</vt:lpstr>
      <vt:lpstr>PowerPoint Presentation</vt:lpstr>
      <vt:lpstr>Advanced: Hidden Markov Models</vt:lpstr>
      <vt:lpstr>Advanced: Support Vector Machines</vt:lpstr>
      <vt:lpstr>Advanced: Neural Networks</vt:lpstr>
      <vt:lpstr>Neural network example</vt:lpstr>
      <vt:lpstr>Adding a hidden layer improves complexity of input-output fitting</vt:lpstr>
      <vt:lpstr>Multilayer Neural Network</vt:lpstr>
      <vt:lpstr>Common ways to apply data mining methods</vt:lpstr>
    </vt:vector>
  </TitlesOfParts>
  <Manager/>
  <Company>Sametz Blackstone Associates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Aaron Powers</dc:creator>
  <cp:keywords/>
  <dc:description/>
  <cp:lastModifiedBy>Jeffrey Chuang</cp:lastModifiedBy>
  <cp:revision>604</cp:revision>
  <dcterms:created xsi:type="dcterms:W3CDTF">2013-06-03T21:39:57Z</dcterms:created>
  <dcterms:modified xsi:type="dcterms:W3CDTF">2018-05-21T18:19:08Z</dcterms:modified>
  <cp:category/>
</cp:coreProperties>
</file>